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07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14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BCB27-512F-3645-87DB-4C45CC8549C1}" type="datetimeFigureOut">
              <a:rPr lang="en-US" smtClean="0"/>
              <a:pPr/>
              <a:t>1/29/15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117DD-AFEC-1F40-B451-40CDF59970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17DD-AFEC-1F40-B451-40CDF59970D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117DD-AFEC-1F40-B451-40CDF59970D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803870-8677-224B-84E9-5A75655AC962}" type="slidenum">
              <a:rPr lang="en-US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16</a:t>
            </a:fld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aperBackingColor.jpg"/>
          <p:cNvPicPr>
            <a:picLocks noChangeAspect="1"/>
          </p:cNvPicPr>
          <p:nvPr/>
        </p:nvPicPr>
        <p:blipFill>
          <a:blip r:embed="rId2"/>
          <a:srcRect l="469" t="13915"/>
          <a:stretch>
            <a:fillRect/>
          </a:stretch>
        </p:blipFill>
        <p:spPr>
          <a:xfrm>
            <a:off x="1613903" y="699248"/>
            <a:ext cx="5916194" cy="3837694"/>
          </a:xfrm>
          <a:prstGeom prst="rect">
            <a:avLst/>
          </a:prstGeom>
          <a:solidFill>
            <a:srgbClr val="FFFFFF">
              <a:shade val="85000"/>
            </a:srgbClr>
          </a:solidFill>
          <a:ln w="22225" cap="sq">
            <a:solidFill>
              <a:srgbClr val="FDFDFD"/>
            </a:solidFill>
            <a:miter lim="800000"/>
          </a:ln>
          <a:effectLst>
            <a:outerShdw blurRad="57150" dist="37500" dir="7560000" sy="98000" kx="80000" ky="63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4C3B-12BB-4EC8-A596-2037BFBCFD5E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FD7C-5133-4F31-B8DD-48811D9CC47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9569" y="1143000"/>
            <a:ext cx="5724862" cy="184696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69" y="2994212"/>
            <a:ext cx="5724862" cy="1007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SzPct val="90000"/>
              <a:buFont typeface="Wingdings" pitchFamily="2" charset="2"/>
              <a:buNone/>
              <a:defRPr sz="2000" kern="1200">
                <a:solidFill>
                  <a:schemeClr val="bg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F166C-B43D-4F69-8A9B-FAA805DCFD91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hotoBacking-r.png"/>
          <p:cNvPicPr>
            <a:picLocks noChangeAspect="1"/>
          </p:cNvPicPr>
          <p:nvPr/>
        </p:nvPicPr>
        <p:blipFill>
          <a:blip r:embed="rId2"/>
          <a:srcRect l="17353" t="9412" r="17500" b="32353"/>
          <a:stretch>
            <a:fillRect/>
          </a:stretch>
        </p:blipFill>
        <p:spPr>
          <a:xfrm>
            <a:off x="1586753" y="645459"/>
            <a:ext cx="5957047" cy="399377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BD819122-C1CA-4899-B9DC-8F4629BB4A34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273050"/>
          </a:xfrm>
        </p:spPr>
        <p:txBody>
          <a:bodyPr/>
          <a:lstStyle>
            <a:lvl1pPr>
              <a:defRPr sz="1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435" y="4953000"/>
            <a:ext cx="8095130" cy="857250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435" y="5791200"/>
            <a:ext cx="8095130" cy="50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64792" y="804672"/>
            <a:ext cx="5638800" cy="3657600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18" y="2514600"/>
            <a:ext cx="8162365" cy="914400"/>
          </a:xfrm>
        </p:spPr>
        <p:txBody>
          <a:bodyPr anchor="b" anchorCtr="0"/>
          <a:lstStyle>
            <a:lvl1pPr algn="ctr">
              <a:defRPr sz="5400" b="0" cap="none" baseline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818" y="3429000"/>
            <a:ext cx="8162365" cy="701000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DA7FD2D-5A5F-45B1-82F9-83DDE5E26DCD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53AF5-9149-4D29-9803-B65C5AAEC617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98613"/>
            <a:ext cx="3773488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" y="2174875"/>
            <a:ext cx="3773488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98613"/>
            <a:ext cx="3776472" cy="427877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776472" cy="39973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3E11E-7061-43A6-B279-A9F2144BDC94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9122-C1CA-4899-B9DC-8F4629BB4A34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4170"/>
            <a:ext cx="7707406" cy="22311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45838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9122-C1CA-4899-B9DC-8F4629BB4A34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19122-C1CA-4899-B9DC-8F4629BB4A34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239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913094"/>
            <a:ext cx="3776472" cy="22322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5DB33-4AA8-4511-9CD0-FF09E1D50E62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C8ED-7632-4834-8896-2009DCBAF5B3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1143000"/>
            <a:ext cx="3807662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199" y="605118"/>
            <a:ext cx="3776472" cy="55654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618815"/>
            <a:ext cx="3807662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18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2571E-65CB-403B-8E26-EBCAF434A095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D60B6C-0D56-4902-B827-44183BE935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541D-6584-4C55-A3E8-6303DCA17A77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pictureCaptionBacking.png"/>
          <p:cNvPicPr>
            <a:picLocks noChangeAspect="1"/>
          </p:cNvPicPr>
          <p:nvPr/>
        </p:nvPicPr>
        <p:blipFill>
          <a:blip r:embed="rId2"/>
          <a:srcRect l="52272" t="8889" r="5152" b="16566"/>
          <a:stretch>
            <a:fillRect/>
          </a:stretch>
        </p:blipFill>
        <p:spPr>
          <a:xfrm>
            <a:off x="4594412" y="663388"/>
            <a:ext cx="3893127" cy="511232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25487" y="1143000"/>
            <a:ext cx="3792537" cy="1341344"/>
          </a:xfrm>
        </p:spPr>
        <p:txBody>
          <a:bodyPr anchor="b"/>
          <a:lstStyle>
            <a:lvl1pPr algn="ct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2618815"/>
            <a:ext cx="3792537" cy="3133164"/>
          </a:xfrm>
        </p:spPr>
        <p:txBody>
          <a:bodyPr>
            <a:normAutofit/>
          </a:bodyPr>
          <a:lstStyle>
            <a:lvl1pPr marL="0" indent="0" algn="ctr">
              <a:spcBef>
                <a:spcPts val="18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29938" y="864971"/>
            <a:ext cx="3422075" cy="47091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7" y="462896"/>
            <a:ext cx="7718425" cy="828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9" y="1598613"/>
            <a:ext cx="7718424" cy="4572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54C-768A-46F1-B8A6-44EC2F61149D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685801"/>
            <a:ext cx="1066800" cy="5484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488" y="685757"/>
            <a:ext cx="6437312" cy="54822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00F77-151C-4DF2-B105-9C44C1B31B87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6141" y="1586753"/>
            <a:ext cx="7691719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D819122-C1CA-4899-B9DC-8F4629BB4A34}" type="datetime1">
              <a:rPr lang="en-US" smtClean="0"/>
              <a:pPr/>
              <a:t>1/29/15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EDBD60-1F1E-7047-8BF0-BC11DB8597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400"/>
        </a:spcBef>
        <a:buSzPct val="90000"/>
        <a:buFont typeface="Wingdings" pitchFamily="2" charset="2"/>
        <a:buChar char="v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3650" indent="-34925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336550" algn="l" defTabSz="914400" rtl="0" eaLnBrk="1" latinLnBrk="0" hangingPunct="1">
        <a:spcBef>
          <a:spcPts val="12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spcBef>
          <a:spcPts val="1200"/>
        </a:spcBef>
        <a:buSzPct val="90000"/>
        <a:buFont typeface="Wingdings" pitchFamily="2" charset="2"/>
        <a:buChar char="v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png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rsi.info/" TargetMode="External"/><Relationship Id="rId4" Type="http://schemas.openxmlformats.org/officeDocument/2006/relationships/hyperlink" Target="http://www.cpsc.gov/cpscpub/pubs/325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Outdoor Environment and Play Experiences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ECERS-R</a:t>
            </a:r>
          </a:p>
          <a:p>
            <a:r>
              <a:rPr lang="en-US" dirty="0" smtClean="0"/>
              <a:t>San Francisco Quality Connections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Open spaces to play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4" descr="Hyde_park_tree.jpg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-1478" r="-1478"/>
          <a:stretch>
            <a:fillRect/>
          </a:stretch>
        </p:blipFill>
        <p:spPr/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Overview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ECERS-R Items:</a:t>
            </a:r>
          </a:p>
          <a:p>
            <a:pPr lvl="1"/>
            <a:r>
              <a:rPr lang="en-US" dirty="0" smtClean="0"/>
              <a:t>7. Space for gross motor play</a:t>
            </a:r>
          </a:p>
          <a:p>
            <a:pPr lvl="1"/>
            <a:r>
              <a:rPr lang="en-US" dirty="0" smtClean="0"/>
              <a:t>8. Gross motor equipment</a:t>
            </a:r>
          </a:p>
          <a:p>
            <a:pPr lvl="1"/>
            <a:r>
              <a:rPr lang="en-US" dirty="0" smtClean="0"/>
              <a:t>29. Supervision of gross motor activities 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Children should have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Time to play outdoors every day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Interactions that support children’s gross motor development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>
          <a:xfrm>
            <a:off x="723900" y="3248526"/>
            <a:ext cx="3776472" cy="2232212"/>
          </a:xfrm>
        </p:spPr>
        <p:txBody>
          <a:bodyPr/>
          <a:lstStyle/>
          <a:p>
            <a:r>
              <a:rPr lang="en-US" dirty="0" smtClean="0"/>
              <a:t>Space to engage in gross motor play</a:t>
            </a:r>
            <a:endParaRPr lang="en-US" dirty="0"/>
          </a:p>
        </p:txBody>
      </p:sp>
      <p:pic>
        <p:nvPicPr>
          <p:cNvPr id="7" name="Content Placeholder 6" descr="monkey bar updside down.jpg"/>
          <p:cNvPicPr>
            <a:picLocks noGrp="1" noChangeAspect="1"/>
          </p:cNvPicPr>
          <p:nvPr>
            <p:ph sz="half" idx="14"/>
          </p:nvPr>
        </p:nvPicPr>
        <p:blipFill>
          <a:blip r:embed="rId2"/>
          <a:srcRect l="-6401" r="-6401"/>
          <a:stretch>
            <a:fillRect/>
          </a:stretch>
        </p:blipFill>
        <p:spPr/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7" y="521368"/>
            <a:ext cx="3792537" cy="1341344"/>
          </a:xfrm>
        </p:spPr>
        <p:txBody>
          <a:bodyPr/>
          <a:lstStyle/>
          <a:p>
            <a:r>
              <a:rPr lang="en-US" sz="3600" dirty="0" smtClean="0"/>
              <a:t>Time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725487" y="2440967"/>
            <a:ext cx="3792537" cy="313316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At least</a:t>
            </a:r>
            <a:r>
              <a:rPr lang="en-US" sz="2400" dirty="0" smtClean="0"/>
              <a:t> one </a:t>
            </a:r>
            <a:r>
              <a:rPr lang="en-US" sz="2400" dirty="0" smtClean="0"/>
              <a:t>hour a day for programs serving children for 8 hours or more</a:t>
            </a:r>
          </a:p>
          <a:p>
            <a:r>
              <a:rPr lang="en-US" sz="2400" dirty="0" smtClean="0"/>
              <a:t>Time for gross motor play during any type of weather outdoors or indoors</a:t>
            </a:r>
            <a:endParaRPr lang="en-US" sz="2400" dirty="0"/>
          </a:p>
        </p:txBody>
      </p:sp>
      <p:pic>
        <p:nvPicPr>
          <p:cNvPr id="6" name="Content Placeholder 5" descr="7-natural-playground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41713" b="-41713"/>
          <a:stretch>
            <a:fillRect/>
          </a:stretch>
        </p:blipFill>
        <p:spPr>
          <a:xfrm>
            <a:off x="4829938" y="864971"/>
            <a:ext cx="3422075" cy="470916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605118"/>
            <a:ext cx="3807662" cy="1341344"/>
          </a:xfrm>
        </p:spPr>
        <p:txBody>
          <a:bodyPr/>
          <a:lstStyle/>
          <a:p>
            <a:r>
              <a:rPr lang="en-US" sz="3600" dirty="0" smtClean="0"/>
              <a:t>Weather permitting???</a:t>
            </a:r>
            <a:endParaRPr lang="en-US" sz="3600" dirty="0"/>
          </a:p>
        </p:txBody>
      </p:sp>
      <p:pic>
        <p:nvPicPr>
          <p:cNvPr id="5" name="Content Placeholder 4" descr="real rain.jpg"/>
          <p:cNvPicPr>
            <a:picLocks noGrp="1" noChangeAspect="1"/>
          </p:cNvPicPr>
          <p:nvPr>
            <p:ph idx="1"/>
          </p:nvPr>
        </p:nvPicPr>
        <p:blipFill>
          <a:blip r:embed="rId2"/>
          <a:srcRect t="-48249" b="-48249"/>
          <a:stretch>
            <a:fillRect/>
          </a:stretch>
        </p:blipFill>
        <p:spPr>
          <a:xfrm>
            <a:off x="5053263" y="605118"/>
            <a:ext cx="3371408" cy="400698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326105"/>
            <a:ext cx="3807662" cy="3133164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Children can’t use outdoor play space due to:</a:t>
            </a:r>
          </a:p>
          <a:p>
            <a:pPr algn="l"/>
            <a:r>
              <a:rPr lang="en-US" sz="2400" dirty="0" smtClean="0"/>
              <a:t>-Public health department recommendation (air quality, etc…)</a:t>
            </a:r>
          </a:p>
          <a:p>
            <a:pPr algn="l"/>
            <a:r>
              <a:rPr lang="en-US" sz="2400" dirty="0" smtClean="0"/>
              <a:t>-Don’t have a covered space where children can play or proper clothing for the weather to play outside</a:t>
            </a:r>
            <a:endParaRPr lang="en-US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No outdoor play area?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Indoor space that safely allows children to engage in gross motor </a:t>
            </a:r>
            <a:r>
              <a:rPr lang="en-US" dirty="0" smtClean="0"/>
              <a:t>play.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66598" r="-66598"/>
          <a:stretch>
            <a:fillRect/>
          </a:stretch>
        </p:blipFill>
        <p:spPr>
          <a:xfrm>
            <a:off x="4648200" y="3818965"/>
            <a:ext cx="3776472" cy="2232212"/>
          </a:xfrm>
        </p:spPr>
      </p:pic>
      <p:sp>
        <p:nvSpPr>
          <p:cNvPr id="5" name="Content Placeholder 4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 smtClean="0"/>
              <a:t>Use the indoor space for the same amount of </a:t>
            </a:r>
            <a:r>
              <a:rPr lang="en-US" dirty="0" smtClean="0"/>
              <a:t>time. </a:t>
            </a:r>
            <a:endParaRPr lang="en-US" dirty="0"/>
          </a:p>
        </p:txBody>
      </p:sp>
      <p:pic>
        <p:nvPicPr>
          <p:cNvPr id="8" name="Content Placeholder 7" descr="Interior-design-for-indoor-play-area-provided-by-Sierra-Preschool-Riverside-.jpeg"/>
          <p:cNvPicPr>
            <a:picLocks noGrp="1" noChangeAspect="1"/>
          </p:cNvPicPr>
          <p:nvPr>
            <p:ph sz="half" idx="14"/>
          </p:nvPr>
        </p:nvPicPr>
        <p:blipFill>
          <a:blip r:embed="rId3"/>
          <a:srcRect l="-15917" r="-15917"/>
          <a:stretch>
            <a:fillRect/>
          </a:stretch>
        </p:blipFill>
        <p:spPr>
          <a:xfrm>
            <a:off x="4641850" y="1457325"/>
            <a:ext cx="3776663" cy="223361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Space used for gross motor play should…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804737"/>
            <a:ext cx="3776472" cy="4583860"/>
          </a:xfrm>
        </p:spPr>
        <p:txBody>
          <a:bodyPr/>
          <a:lstStyle/>
          <a:p>
            <a:r>
              <a:rPr lang="en-US" dirty="0" smtClean="0"/>
              <a:t>Offer children opportunities to develop many gross motor skills</a:t>
            </a:r>
            <a:endParaRPr lang="en-US" dirty="0" smtClean="0"/>
          </a:p>
          <a:p>
            <a:r>
              <a:rPr lang="en-US" dirty="0" smtClean="0"/>
              <a:t>Be </a:t>
            </a:r>
            <a:r>
              <a:rPr lang="en-US" dirty="0" smtClean="0"/>
              <a:t>used daily</a:t>
            </a:r>
          </a:p>
          <a:p>
            <a:r>
              <a:rPr lang="en-US" dirty="0" smtClean="0"/>
              <a:t>Be </a:t>
            </a:r>
            <a:r>
              <a:rPr lang="en-US" dirty="0" smtClean="0"/>
              <a:t>age-appropriate </a:t>
            </a:r>
            <a:r>
              <a:rPr lang="en-US" dirty="0" smtClean="0"/>
              <a:t>and</a:t>
            </a:r>
            <a:r>
              <a:rPr lang="en-US" dirty="0" smtClean="0"/>
              <a:t> safe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6" descr="preschool climber.jpg"/>
          <p:cNvPicPr>
            <a:picLocks noGrp="1" noChangeAspect="1"/>
          </p:cNvPicPr>
          <p:nvPr>
            <p:ph sz="half" idx="14"/>
          </p:nvPr>
        </p:nvPicPr>
        <p:blipFill>
          <a:blip r:embed="rId2"/>
          <a:srcRect l="-6225" r="-6225"/>
          <a:stretch>
            <a:fillRect/>
          </a:stretch>
        </p:blipFill>
        <p:spPr>
          <a:xfrm>
            <a:off x="4500372" y="2152316"/>
            <a:ext cx="4456469" cy="287421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Observe for safety hazards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Fall zones around climbing equipment</a:t>
            </a:r>
          </a:p>
          <a:p>
            <a:r>
              <a:rPr lang="en-US" dirty="0" smtClean="0"/>
              <a:t>Entrapment</a:t>
            </a:r>
          </a:p>
          <a:p>
            <a:r>
              <a:rPr lang="en-US" dirty="0" smtClean="0"/>
              <a:t>Protruding nails or pieces of equipment </a:t>
            </a:r>
          </a:p>
          <a:p>
            <a:r>
              <a:rPr lang="en-US" dirty="0" smtClean="0"/>
              <a:t>Uneven surfaces that may cause children to trip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86753"/>
            <a:ext cx="3776472" cy="2263352"/>
          </a:xfrm>
        </p:spPr>
        <p:txBody>
          <a:bodyPr/>
          <a:lstStyle/>
          <a:p>
            <a:r>
              <a:rPr lang="en-US" dirty="0" smtClean="0"/>
              <a:t>Height and spacing of equipment</a:t>
            </a:r>
          </a:p>
          <a:p>
            <a:r>
              <a:rPr lang="en-US" dirty="0" smtClean="0"/>
              <a:t>Sufficient cushioning on climbing equipment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haz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99" y="3889636"/>
            <a:ext cx="2018665" cy="2280977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Organization of the play space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3"/>
            <a:ext cx="7707406" cy="2651036"/>
          </a:xfrm>
        </p:spPr>
        <p:txBody>
          <a:bodyPr/>
          <a:lstStyle/>
          <a:p>
            <a:r>
              <a:rPr lang="en-US" dirty="0" smtClean="0"/>
              <a:t>Observe to see what children are doing in the gross motor space</a:t>
            </a:r>
          </a:p>
          <a:p>
            <a:pPr lvl="1"/>
            <a:r>
              <a:rPr lang="en-US" sz="2400" dirty="0" smtClean="0"/>
              <a:t>Are children using the equipment available to them? Are they engaging in “Big Body Play”?</a:t>
            </a:r>
          </a:p>
          <a:p>
            <a:pPr lvl="1"/>
            <a:r>
              <a:rPr lang="en-US" sz="2400" dirty="0" smtClean="0"/>
              <a:t>Where are children engaging in play?</a:t>
            </a:r>
            <a:endParaRPr lang="en-US" sz="2400" dirty="0"/>
          </a:p>
        </p:txBody>
      </p:sp>
      <p:pic>
        <p:nvPicPr>
          <p:cNvPr id="6" name="Content Placeholder 5" descr="670px-Stop-Thinking-of-Something-or-Someone-Step-9.jpg"/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3145508" y="4427649"/>
            <a:ext cx="2864190" cy="223113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5487" y="467895"/>
            <a:ext cx="3792537" cy="1341344"/>
          </a:xfrm>
        </p:spPr>
        <p:txBody>
          <a:bodyPr/>
          <a:lstStyle/>
          <a:p>
            <a:r>
              <a:rPr lang="en-US" sz="3600" dirty="0" smtClean="0"/>
              <a:t>Organization of play space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725487" y="2152316"/>
            <a:ext cx="3792537" cy="3133164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Managing playground traffic patterns</a:t>
            </a:r>
          </a:p>
          <a:p>
            <a:pPr algn="l"/>
            <a:r>
              <a:rPr lang="en-US" sz="2400" dirty="0" smtClean="0"/>
              <a:t>-Wheeled equipment</a:t>
            </a:r>
          </a:p>
          <a:p>
            <a:pPr algn="l"/>
            <a:r>
              <a:rPr lang="en-US" sz="2400" dirty="0" smtClean="0"/>
              <a:t>-Climbing equipment</a:t>
            </a:r>
          </a:p>
          <a:p>
            <a:pPr algn="l"/>
            <a:r>
              <a:rPr lang="en-US" sz="2400" dirty="0" smtClean="0"/>
              <a:t>-Ball play</a:t>
            </a:r>
          </a:p>
          <a:p>
            <a:pPr algn="l"/>
            <a:r>
              <a:rPr lang="en-US" sz="2400" dirty="0" smtClean="0"/>
              <a:t>-Sand play</a:t>
            </a:r>
          </a:p>
          <a:p>
            <a:pPr algn="l"/>
            <a:r>
              <a:rPr lang="en-US" sz="2400" dirty="0" smtClean="0"/>
              <a:t>-Active symbolic play</a:t>
            </a:r>
            <a:endParaRPr lang="en-US" sz="2400" dirty="0"/>
          </a:p>
        </p:txBody>
      </p:sp>
      <p:pic>
        <p:nvPicPr>
          <p:cNvPr id="7" name="Picture Placeholder 6" descr="preschool playground traffic pattern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60547" b="-60547"/>
          <a:stretch>
            <a:fillRect/>
          </a:stretch>
        </p:blipFill>
        <p:spPr/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173789"/>
            <a:ext cx="7691719" cy="1143000"/>
          </a:xfrm>
        </p:spPr>
        <p:txBody>
          <a:bodyPr/>
          <a:lstStyle/>
          <a:p>
            <a:r>
              <a:rPr lang="en-US" sz="3600" dirty="0" smtClean="0"/>
              <a:t>Offer children experiences that develop 7 or more gross motor skills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746998"/>
            <a:ext cx="3773488" cy="4278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Equipment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00" y="2323260"/>
            <a:ext cx="3773488" cy="3997325"/>
          </a:xfrm>
        </p:spPr>
        <p:txBody>
          <a:bodyPr/>
          <a:lstStyle/>
          <a:p>
            <a:r>
              <a:rPr lang="en-US" dirty="0" smtClean="0"/>
              <a:t>Climber</a:t>
            </a:r>
          </a:p>
          <a:p>
            <a:r>
              <a:rPr lang="en-US" dirty="0" smtClean="0"/>
              <a:t>Balls of various sizes</a:t>
            </a:r>
          </a:p>
          <a:p>
            <a:r>
              <a:rPr lang="en-US" dirty="0" smtClean="0"/>
              <a:t>Jump rope	</a:t>
            </a:r>
          </a:p>
          <a:p>
            <a:r>
              <a:rPr lang="en-US" dirty="0" smtClean="0"/>
              <a:t>Hula hoops</a:t>
            </a:r>
          </a:p>
          <a:p>
            <a:r>
              <a:rPr lang="en-US" dirty="0" smtClean="0"/>
              <a:t>Wheeled toys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46998"/>
            <a:ext cx="3776472" cy="4278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Skill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23260"/>
            <a:ext cx="3776472" cy="3997325"/>
          </a:xfrm>
        </p:spPr>
        <p:txBody>
          <a:bodyPr/>
          <a:lstStyle/>
          <a:p>
            <a:r>
              <a:rPr lang="en-US" dirty="0" smtClean="0"/>
              <a:t>Climbing and sliding</a:t>
            </a:r>
          </a:p>
          <a:p>
            <a:r>
              <a:rPr lang="en-US" dirty="0" smtClean="0"/>
              <a:t>Kicking, throwing, catching, tossing</a:t>
            </a:r>
          </a:p>
          <a:p>
            <a:r>
              <a:rPr lang="en-US" dirty="0" smtClean="0"/>
              <a:t>Jumping and skipping</a:t>
            </a:r>
          </a:p>
          <a:p>
            <a:r>
              <a:rPr lang="en-US" dirty="0" smtClean="0"/>
              <a:t>Full body hula</a:t>
            </a:r>
          </a:p>
          <a:p>
            <a:r>
              <a:rPr lang="en-US" dirty="0" smtClean="0"/>
              <a:t>Pedaling, pushing, pulling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363" y="387684"/>
            <a:ext cx="3807662" cy="2081936"/>
          </a:xfrm>
        </p:spPr>
        <p:txBody>
          <a:bodyPr/>
          <a:lstStyle/>
          <a:p>
            <a:r>
              <a:rPr lang="en-US" sz="3600" dirty="0" smtClean="0"/>
              <a:t>Interact with children engaged in gross motor play</a:t>
            </a:r>
            <a:endParaRPr lang="en-US" sz="3600" dirty="0"/>
          </a:p>
        </p:txBody>
      </p:sp>
      <p:pic>
        <p:nvPicPr>
          <p:cNvPr id="5" name="Content Placeholder 4" descr="girl upside down swing.png"/>
          <p:cNvPicPr>
            <a:picLocks noGrp="1" noChangeAspect="1"/>
          </p:cNvPicPr>
          <p:nvPr>
            <p:ph idx="1"/>
          </p:nvPr>
        </p:nvPicPr>
        <p:blipFill>
          <a:blip r:embed="rId2"/>
          <a:srcRect t="-3614" b="-361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363" y="2687053"/>
            <a:ext cx="3807662" cy="331536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 addition to keeping children </a:t>
            </a:r>
            <a:r>
              <a:rPr lang="en-US" sz="2400" dirty="0" smtClean="0"/>
              <a:t>safe, </a:t>
            </a:r>
            <a:r>
              <a:rPr lang="en-US" sz="2400" dirty="0" smtClean="0"/>
              <a:t>staff should support children’s concept development, positive social interaction with each other, and offer assistance when children are practicing a new gross motor skill.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Supervising gross motor play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586752"/>
            <a:ext cx="7707406" cy="279808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Staff observe and engage with children in their </a:t>
            </a:r>
            <a:r>
              <a:rPr lang="en-US" dirty="0" smtClean="0"/>
              <a:t>play.</a:t>
            </a:r>
          </a:p>
          <a:p>
            <a:r>
              <a:rPr lang="en-US" dirty="0" smtClean="0"/>
              <a:t>Based on their observation, staff add new equipment or arrange equipment differently to enhance children’s </a:t>
            </a:r>
            <a:r>
              <a:rPr lang="en-US" dirty="0" smtClean="0"/>
              <a:t>play.</a:t>
            </a:r>
          </a:p>
          <a:p>
            <a:r>
              <a:rPr lang="en-US" dirty="0" smtClean="0"/>
              <a:t>When engaging with children staff introduce concepts related to children’s gross motor </a:t>
            </a:r>
            <a:r>
              <a:rPr lang="en-US" dirty="0" smtClean="0"/>
              <a:t>play.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Playground games_soda bottle maze.JPG"/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3567137" y="4625975"/>
            <a:ext cx="2020839" cy="1519238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Support active play!</a:t>
            </a:r>
            <a:endParaRPr lang="en-US" dirty="0"/>
          </a:p>
        </p:txBody>
      </p:sp>
      <p:pic>
        <p:nvPicPr>
          <p:cNvPr id="5" name="Picture Placeholder 4" descr="Playground games_soda bottle maze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-947" r="-947"/>
          <a:stretch>
            <a:fillRect/>
          </a:stretch>
        </p:blipFill>
        <p:spPr/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>
          <a:xfrm>
            <a:off x="990600" y="511175"/>
            <a:ext cx="7467600" cy="654050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7B9899"/>
                </a:solidFill>
                <a:latin typeface="Frutiger Linotype"/>
              </a:rPr>
              <a:t>References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447800"/>
            <a:ext cx="8501063" cy="49101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600" dirty="0" smtClean="0">
                <a:latin typeface="Frutiger Linotype" charset="0"/>
                <a:cs typeface="ＭＳ Ｐゴシック" pitchFamily="-65" charset="-128"/>
              </a:rPr>
              <a:t>Carlson, F. M., (2011). </a:t>
            </a:r>
            <a:r>
              <a:rPr lang="en-US" sz="1600" b="1" i="1" dirty="0" smtClean="0">
                <a:latin typeface="Frutiger Linotype" charset="0"/>
                <a:cs typeface="ＭＳ Ｐゴシック" pitchFamily="-65" charset="-128"/>
              </a:rPr>
              <a:t>Big Body Play, Why Boisterous, Vigorous, and Very Physical Play is Essential to Children’s Development and Learning</a:t>
            </a:r>
            <a:r>
              <a:rPr lang="en-US" sz="1600" dirty="0" smtClean="0">
                <a:latin typeface="Frutiger Linotype" charset="0"/>
                <a:cs typeface="ＭＳ Ｐゴシック" pitchFamily="-65" charset="-128"/>
              </a:rPr>
              <a:t>. National Association for the Education of Young Children</a:t>
            </a:r>
          </a:p>
          <a:p>
            <a:pPr>
              <a:lnSpc>
                <a:spcPct val="80000"/>
              </a:lnSpc>
            </a:pPr>
            <a:r>
              <a:rPr lang="en-US" sz="1600" dirty="0" err="1" smtClean="0">
                <a:latin typeface="Frutiger Linotype" charset="0"/>
                <a:cs typeface="ＭＳ Ｐゴシック" pitchFamily="-65" charset="-128"/>
              </a:rPr>
              <a:t>Cryer</a:t>
            </a:r>
            <a:r>
              <a:rPr lang="en-US" sz="1600" dirty="0" smtClean="0">
                <a:latin typeface="Frutiger Linotype" charset="0"/>
                <a:cs typeface="ＭＳ Ｐゴシック" pitchFamily="-65" charset="-128"/>
              </a:rPr>
              <a:t>, D., Harms, T., &amp; Riley, C. (2003). </a:t>
            </a:r>
            <a:r>
              <a:rPr lang="en-US" sz="1600" b="1" i="1" dirty="0" smtClean="0">
                <a:latin typeface="Frutiger Linotype" charset="0"/>
                <a:cs typeface="ＭＳ Ｐゴシック" pitchFamily="-65" charset="-128"/>
              </a:rPr>
              <a:t>All about the ECERS-R</a:t>
            </a:r>
            <a:r>
              <a:rPr lang="en-US" sz="1600" b="1" dirty="0" smtClean="0">
                <a:latin typeface="Frutiger Linotype" charset="0"/>
                <a:cs typeface="ＭＳ Ｐゴシック" pitchFamily="-65" charset="-128"/>
              </a:rPr>
              <a:t>,  </a:t>
            </a:r>
            <a:r>
              <a:rPr lang="en-US" sz="1600" dirty="0" smtClean="0">
                <a:latin typeface="Frutiger Linotype" charset="0"/>
                <a:cs typeface="ＭＳ Ｐゴシック" pitchFamily="-65" charset="-128"/>
              </a:rPr>
              <a:t>Hong Kong: Pact House Publishing. 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>
                <a:latin typeface="Frutiger Linotype" charset="0"/>
                <a:cs typeface="ＭＳ Ｐゴシック" pitchFamily="-65" charset="-128"/>
              </a:rPr>
              <a:t>Harms</a:t>
            </a:r>
            <a:r>
              <a:rPr lang="en-US" sz="1600" dirty="0">
                <a:latin typeface="Frutiger Linotype" charset="0"/>
                <a:cs typeface="ＭＳ Ｐゴシック" pitchFamily="-65" charset="-128"/>
              </a:rPr>
              <a:t>, T., Clifford, R. M., &amp; </a:t>
            </a:r>
            <a:r>
              <a:rPr lang="en-US" sz="1600" dirty="0" err="1">
                <a:latin typeface="Frutiger Linotype" charset="0"/>
                <a:cs typeface="ＭＳ Ｐゴシック" pitchFamily="-65" charset="-128"/>
              </a:rPr>
              <a:t>Cryer</a:t>
            </a:r>
            <a:r>
              <a:rPr lang="en-US" sz="1600" dirty="0">
                <a:latin typeface="Frutiger Linotype" charset="0"/>
                <a:cs typeface="ＭＳ Ｐゴシック" pitchFamily="-65" charset="-128"/>
              </a:rPr>
              <a:t>, D. (2005). </a:t>
            </a:r>
            <a:r>
              <a:rPr lang="en-US" sz="1600" b="1" i="1" dirty="0">
                <a:latin typeface="Frutiger Linotype" charset="0"/>
                <a:cs typeface="ＭＳ Ｐゴシック" pitchFamily="-65" charset="-128"/>
              </a:rPr>
              <a:t>Early Childhood</a:t>
            </a:r>
            <a:r>
              <a:rPr lang="en-US" sz="1600" b="1" dirty="0">
                <a:latin typeface="Frutiger Linotype" charset="0"/>
                <a:cs typeface="ＭＳ Ｐゴシック" pitchFamily="-65" charset="-128"/>
              </a:rPr>
              <a:t> </a:t>
            </a:r>
            <a:r>
              <a:rPr lang="en-US" sz="1600" b="1" i="1" dirty="0">
                <a:latin typeface="Frutiger Linotype" charset="0"/>
                <a:cs typeface="ＭＳ Ｐゴシック" pitchFamily="-65" charset="-128"/>
              </a:rPr>
              <a:t>Environment Rating Scale</a:t>
            </a:r>
            <a:r>
              <a:rPr lang="en-US" sz="1600" b="1" dirty="0">
                <a:latin typeface="Frutiger Linotype" charset="0"/>
                <a:cs typeface="ＭＳ Ｐゴシック" pitchFamily="-65" charset="-128"/>
              </a:rPr>
              <a:t> – Revised Edition.  </a:t>
            </a:r>
            <a:r>
              <a:rPr lang="en-US" sz="1600" dirty="0">
                <a:latin typeface="Frutiger Linotype" charset="0"/>
                <a:cs typeface="ＭＳ Ｐゴシック" pitchFamily="-65" charset="-128"/>
              </a:rPr>
              <a:t>New York and London: Teachers College Press</a:t>
            </a:r>
            <a:r>
              <a:rPr lang="en-US" sz="1600" dirty="0" smtClean="0">
                <a:latin typeface="Frutiger Linotype" charset="0"/>
                <a:cs typeface="ＭＳ Ｐゴシック" pitchFamily="-65" charset="-128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US" sz="1600" b="1" i="1" dirty="0">
                <a:cs typeface="ＭＳ Ｐゴシック" pitchFamily="-65" charset="-128"/>
              </a:rPr>
              <a:t>Additional Notes For Clarification for the </a:t>
            </a:r>
            <a:r>
              <a:rPr lang="en-US" sz="1600" b="1" i="1" dirty="0" smtClean="0">
                <a:cs typeface="ＭＳ Ｐゴシック" pitchFamily="-65" charset="-128"/>
              </a:rPr>
              <a:t>ECERS</a:t>
            </a:r>
            <a:r>
              <a:rPr lang="en-US" sz="1600" b="1" i="1" dirty="0">
                <a:cs typeface="ＭＳ Ｐゴシック" pitchFamily="-65" charset="-128"/>
              </a:rPr>
              <a:t>-R</a:t>
            </a:r>
            <a:r>
              <a:rPr lang="en-US" sz="1600" dirty="0">
                <a:cs typeface="ＭＳ Ｐゴシック" pitchFamily="-65" charset="-128"/>
              </a:rPr>
              <a:t>: </a:t>
            </a:r>
            <a:r>
              <a:rPr lang="en-US" sz="1600" u="sng" dirty="0">
                <a:solidFill>
                  <a:srgbClr val="333399"/>
                </a:solidFill>
                <a:cs typeface="ＭＳ Ｐゴシック" pitchFamily="-65" charset="-128"/>
                <a:hlinkClick r:id="rId3"/>
              </a:rPr>
              <a:t>http://www.ersi.info/</a:t>
            </a:r>
            <a:endParaRPr lang="en-US" sz="1600" u="sng" dirty="0" smtClean="0">
              <a:solidFill>
                <a:srgbClr val="333399"/>
              </a:solidFill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>
                <a:latin typeface="Frutiger Linotype" charset="0"/>
                <a:cs typeface="ＭＳ Ｐゴシック" pitchFamily="-65" charset="-128"/>
              </a:rPr>
              <a:t>U.S</a:t>
            </a:r>
            <a:r>
              <a:rPr lang="en-US" sz="1600" dirty="0">
                <a:latin typeface="Frutiger Linotype" charset="0"/>
                <a:cs typeface="ＭＳ Ｐゴシック" pitchFamily="-65" charset="-128"/>
              </a:rPr>
              <a:t>. Consumer Product Safety Commission.  (</a:t>
            </a:r>
            <a:r>
              <a:rPr lang="en-US" sz="1600" dirty="0" err="1">
                <a:latin typeface="Frutiger Linotype" charset="0"/>
                <a:cs typeface="ＭＳ Ｐゴシック" pitchFamily="-65" charset="-128"/>
              </a:rPr>
              <a:t>n.d</a:t>
            </a:r>
            <a:r>
              <a:rPr lang="en-US" sz="1600" dirty="0">
                <a:latin typeface="Frutiger Linotype" charset="0"/>
                <a:cs typeface="ＭＳ Ｐゴシック" pitchFamily="-65" charset="-128"/>
              </a:rPr>
              <a:t>.).  </a:t>
            </a:r>
            <a:r>
              <a:rPr lang="en-US" sz="1600" b="1" i="1" dirty="0">
                <a:latin typeface="Frutiger Linotype" charset="0"/>
                <a:cs typeface="ＭＳ Ｐゴシック" pitchFamily="-65" charset="-128"/>
              </a:rPr>
              <a:t>Handbook for Public Playground Safety,  </a:t>
            </a:r>
            <a:r>
              <a:rPr lang="en-US" sz="1600" dirty="0">
                <a:solidFill>
                  <a:srgbClr val="333399"/>
                </a:solidFill>
                <a:latin typeface="Frutiger Linotype" charset="0"/>
                <a:cs typeface="ＭＳ Ｐゴシック" pitchFamily="-65" charset="-128"/>
                <a:hlinkClick r:id="rId4"/>
              </a:rPr>
              <a:t>http://www.cpsc.gov/cpscpub/pubs/325.pdf</a:t>
            </a:r>
            <a:r>
              <a:rPr lang="en-US" sz="1600" dirty="0">
                <a:solidFill>
                  <a:srgbClr val="333399"/>
                </a:solidFill>
                <a:latin typeface="Frutiger Linotype" charset="0"/>
                <a:cs typeface="ＭＳ Ｐゴシック" pitchFamily="-65" charset="-128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1600" dirty="0">
              <a:latin typeface="Frutiger Linotype" charset="0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1600" dirty="0">
              <a:cs typeface="ＭＳ Ｐゴシック" pitchFamily="-65" charset="-128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FDABB6C-E3CE-3E4E-A17D-D8E924F06CFA}" type="slidenum">
              <a:rPr lang="en-US">
                <a:latin typeface="Times New Roman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16</a:t>
            </a:fld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Venture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Venture">
      <a:majorFont>
        <a:latin typeface="Calisto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Ven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fillStyleLst>
      <a:lnStyleLst>
        <a:ln w="190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76200" dist="25400" dir="13500000">
              <a:srgbClr val="4B4B4B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shade val="10000"/>
                <a:alpha val="30000"/>
                <a:satMod val="60000"/>
              </a:schemeClr>
              <a:schemeClr val="phClr">
                <a:tint val="20000"/>
                <a:alpha val="5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30000"/>
                <a:alpha val="50000"/>
                <a:satMod val="150000"/>
              </a:schemeClr>
              <a:schemeClr val="phClr">
                <a:tint val="50000"/>
                <a:alpha val="10000"/>
                <a:satMod val="1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Venture.thmx</Template>
  <TotalTime>899</TotalTime>
  <Words>599</Words>
  <Application>Microsoft Macintosh PowerPoint</Application>
  <PresentationFormat>On-screen Show (4:3)</PresentationFormat>
  <Paragraphs>75</Paragraphs>
  <Slides>16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Venture</vt:lpstr>
      <vt:lpstr>Outdoor Environment and Play Experiences</vt:lpstr>
      <vt:lpstr>Open spaces to play</vt:lpstr>
      <vt:lpstr>Overview</vt:lpstr>
      <vt:lpstr>Children should have</vt:lpstr>
      <vt:lpstr>Time</vt:lpstr>
      <vt:lpstr>Weather permitting???</vt:lpstr>
      <vt:lpstr>No outdoor play area?</vt:lpstr>
      <vt:lpstr>Space used for gross motor play should…</vt:lpstr>
      <vt:lpstr>Observe for safety hazards</vt:lpstr>
      <vt:lpstr>Organization of the play space</vt:lpstr>
      <vt:lpstr>Organization of play space</vt:lpstr>
      <vt:lpstr>Offer children experiences that develop 7 or more gross motor skills</vt:lpstr>
      <vt:lpstr>Interact with children engaged in gross motor play</vt:lpstr>
      <vt:lpstr>Supervising gross motor play</vt:lpstr>
      <vt:lpstr>Support active play!</vt:lpstr>
      <vt:lpstr>References</vt:lpstr>
    </vt:vector>
  </TitlesOfParts>
  <Manager/>
  <Company>WestEd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Outdoor Environment and Play Experiences</dc:title>
  <dc:subject/>
  <dc:creator>glopez</dc:creator>
  <cp:keywords/>
  <dc:description/>
  <cp:lastModifiedBy>Susanna Camp</cp:lastModifiedBy>
  <cp:revision>11</cp:revision>
  <dcterms:created xsi:type="dcterms:W3CDTF">2015-01-29T22:14:57Z</dcterms:created>
  <dcterms:modified xsi:type="dcterms:W3CDTF">2015-01-29T22:22:40Z</dcterms:modified>
  <cp:category/>
</cp:coreProperties>
</file>