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notesMasterIdLst>
    <p:notesMasterId r:id="rId12"/>
  </p:notesMasterIdLst>
  <p:handoutMasterIdLst>
    <p:handoutMasterId r:id="rId13"/>
  </p:handoutMasterIdLst>
  <p:sldIdLst>
    <p:sldId id="266" r:id="rId2"/>
    <p:sldId id="274" r:id="rId3"/>
    <p:sldId id="275" r:id="rId4"/>
    <p:sldId id="342" r:id="rId5"/>
    <p:sldId id="340" r:id="rId6"/>
    <p:sldId id="279" r:id="rId7"/>
    <p:sldId id="343" r:id="rId8"/>
    <p:sldId id="291" r:id="rId9"/>
    <p:sldId id="344" r:id="rId10"/>
    <p:sldId id="322" r:id="rId11"/>
  </p:sldIdLst>
  <p:sldSz cx="9144000" cy="6858000" type="screen4x3"/>
  <p:notesSz cx="6858000" cy="92964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prnPr prnWhat="handouts3" frameSlides="1"/>
  <p:clrMru>
    <a:srgbClr val="333399"/>
    <a:srgbClr val="3399FF"/>
    <a:srgbClr val="0C1107"/>
    <a:srgbClr val="FFCC66"/>
    <a:srgbClr val="363080"/>
    <a:srgbClr val="5850A5"/>
    <a:srgbClr val="342F61"/>
    <a:srgbClr val="463F8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1193" autoAdjust="0"/>
    <p:restoredTop sz="73147" autoAdjust="0"/>
  </p:normalViewPr>
  <p:slideViewPr>
    <p:cSldViewPr>
      <p:cViewPr varScale="1">
        <p:scale>
          <a:sx n="77" d="100"/>
          <a:sy n="77" d="100"/>
        </p:scale>
        <p:origin x="-18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84"/>
      </p:cViewPr>
      <p:guideLst>
        <p:guide orient="horz" pos="292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027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027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D55A01-266D-4B8A-8BEE-B47A5E1C07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7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1" y="4416426"/>
            <a:ext cx="5485158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7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E216BD7-C197-4899-9539-C5E1F373AD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0E59C8-D6E5-457D-8085-7D607A4A5396}" type="slidenum">
              <a:rPr lang="en-US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0">
              <a:lnSpc>
                <a:spcPct val="90000"/>
              </a:lnSpc>
              <a:buFontTx/>
              <a:buChar char="•"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1F054-FC08-4596-96A8-6F77D1DACAD9}" type="slidenum">
              <a:rPr lang="en-US" smtClean="0">
                <a:latin typeface="Arial" pitchFamily="34" charset="0"/>
                <a:cs typeface="Arial" pitchFamily="34" charset="0"/>
              </a:rPr>
              <a:pPr/>
              <a:t>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000" dirty="0" smtClean="0">
              <a:solidFill>
                <a:srgbClr val="040408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000" dirty="0" smtClean="0">
              <a:solidFill>
                <a:srgbClr val="040408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80000"/>
              </a:lnSpc>
              <a:buFontTx/>
              <a:buChar char="•"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216BD7-C197-4899-9539-C5E1F373AD2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216BD7-C197-4899-9539-C5E1F373AD2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style1_mastertitle_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8" y="0"/>
            <a:ext cx="9140825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4" descr="style1_mastertitle_footer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97500"/>
            <a:ext cx="914082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752600"/>
            <a:ext cx="6705600" cy="1143000"/>
          </a:xfrm>
        </p:spPr>
        <p:txBody>
          <a:bodyPr/>
          <a:lstStyle>
            <a:lvl1pPr>
              <a:defRPr>
                <a:solidFill>
                  <a:srgbClr val="003F79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24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13E4-8CD9-4874-BF81-1EC74E0359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CD7EA-0FC0-466E-8CB4-A30ACEB152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E8CBF-7C41-4257-A997-C6F64AD346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C7E9B-E89F-43C0-9DDD-A1ED2F66059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318AC-0308-4513-9031-69DE83E463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9C92E-D7A7-4A19-B1FF-38B7B0C551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60B6C-0D56-4902-B827-44183BE935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335FB-69ED-4044-A775-169CC8FE5F0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E710D-6929-42C5-8876-328F796FE11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0"/>
            <a:ext cx="19431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0"/>
            <a:ext cx="56769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AC08C-2802-4AF7-AD05-4F54BAC4F5C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78FFF-4D08-4882-9D9E-F607BC2EA4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3434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78FFF-4D08-4882-9D9E-F607BC2EA4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77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 b="1">
                <a:solidFill>
                  <a:srgbClr val="272673"/>
                </a:solidFill>
              </a:defRPr>
            </a:lvl1pPr>
          </a:lstStyle>
          <a:p>
            <a:pPr>
              <a:defRPr/>
            </a:pPr>
            <a:fld id="{97578FFF-4D08-4882-9D9E-F607BC2EA4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solidFill>
            <a:srgbClr val="AEE0F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pitchFamily="48" charset="-128"/>
              <a:cs typeface="+mn-cs"/>
            </a:endParaRPr>
          </a:p>
        </p:txBody>
      </p:sp>
      <p:pic>
        <p:nvPicPr>
          <p:cNvPr id="8" name="Picture 7" descr="Screen shot 2012-07-24 at 10.46.44 AM.png"/>
          <p:cNvPicPr/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2206625" cy="838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pitchFamily="-1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  <a:cs typeface="ＭＳ Ｐゴシック" pitchFamily="-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  <a:cs typeface="ＭＳ Ｐゴシック" pitchFamily="-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  <a:cs typeface="ＭＳ Ｐゴシック" pitchFamily="-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  <a:cs typeface="ＭＳ Ｐゴシック" pitchFamily="-1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  <a:ea typeface="ＭＳ Ｐゴシック" pitchFamily="4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ＭＳ Ｐゴシック" pitchFamily="-1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euclidlibrary.org/Libraries/Common_Site_Images/preschool_child.sflb.ashx&amp;imgrefurl=http://www.euclid.lib.oh.us/programs/event/09-02-19/Preschool_Storytime.aspx&amp;usg=__LC0g_SfmXrLng6KTw2YTw_s8U-Y=&amp;h=858&amp;w=1288&amp;sz=101&amp;hl=en&amp;start=13&amp;tbnid=hWTB4URHZbNkcM:&amp;tbnh=100&amp;tbnw=150&amp;prev=/images?q=preschool+child&amp;gbv=2&amp;hl=en&amp;safe=active&amp;sa=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robinsonschool.org/resource/resmgr/images/preschool_girl_working.jpg&amp;imgrefurl=http://www.robinsonschool.org/?page=PreschoolProgram&amp;usg=__PqIZ66IZiiPrAqEOfeHce8Reoys=&amp;h=337&amp;w=250&amp;sz=42&amp;hl=en&amp;start=6&amp;tbnid=KSY3gat0SjT-5M:&amp;tbnh=119&amp;tbnw=88&amp;prev=/images?q=preschool+child&amp;gbv=2&amp;hl=en&amp;safe=active&amp;sa=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dbbc.org/assets/1155/Painting.jpg&amp;imgrefurl=http://www.dbbc.org/preschool&amp;usg=__Xe5fRMVyiwUKSkf_4CoB_UQNKHI=&amp;h=295&amp;w=407&amp;sz=181&amp;hl=en&amp;start=12&amp;tbnid=YNIv8o2GXTSekM:&amp;tbnh=91&amp;tbnw=125&amp;prev=/images?q=preschool+children&amp;gbv=2&amp;hl=en&amp;safe=activ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operationmilitarykids.org/images/User/DairyFest%20034.jpg&amp;imgrefurl=http://www.operationmilitarykids.org/public/statePOCPhoto.aspx?state=New%20York&amp;usg=__GJFN_qwZd7RPBdBjxUxzbQELWPU=&amp;h=283&amp;w=377&amp;sz=32&amp;hl=en&amp;start=235&amp;um=1&amp;tbnid=7yiy6u7NoEISTM:&amp;tbnh=92&amp;tbnw=122&amp;prev=/images?q=photo+preschool+child&amp;ndsp=20&amp;hl=en&amp;safe=active&amp;sa=N&amp;start=220&amp;um=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nrc.uchsc.edu/CFOC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psc.gov/cpscpub/pubs/32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828800"/>
            <a:ext cx="8458200" cy="1500188"/>
          </a:xfrm>
          <a:ln>
            <a:rou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3200" dirty="0" smtClean="0">
                <a:solidFill>
                  <a:schemeClr val="tx1"/>
                </a:solidFill>
              </a:rPr>
              <a:t>ITERS-R Most Frequently Asked Questions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352800"/>
            <a:ext cx="7000875" cy="12144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San Francisco Quality Connections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Quality Rating Services</a:t>
            </a:r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4929188"/>
            <a:ext cx="609600" cy="5175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F7377BE-D6AA-4B85-8943-4A15A2411C33}" type="slidenum">
              <a:rPr lang="en-US" smtClean="0"/>
              <a:pPr/>
              <a:t>1</a:t>
            </a:fld>
            <a:endParaRPr lang="en-US" smtClean="0"/>
          </a:p>
        </p:txBody>
      </p:sp>
      <p:pic>
        <p:nvPicPr>
          <p:cNvPr id="9" name="Picture 8" descr="Screen shot 2012-07-24 at 10.46.44 AM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600" y="4572000"/>
            <a:ext cx="2438400" cy="9144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ITERS-R basics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7171" name="Rectangle 9"/>
          <p:cNvSpPr>
            <a:spLocks noGrp="1" noChangeArrowheads="1"/>
          </p:cNvSpPr>
          <p:nvPr>
            <p:ph idx="1"/>
          </p:nvPr>
        </p:nvSpPr>
        <p:spPr>
          <a:xfrm>
            <a:off x="647700" y="1643049"/>
            <a:ext cx="8027988" cy="488157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chemeClr val="bg1">
                  <a:lumMod val="10000"/>
                </a:schemeClr>
              </a:solidFill>
              <a:latin typeface="Frutiger LT 55 Roman" pitchFamily="34" charset="0"/>
            </a:endParaRP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latin typeface="+mj-lt"/>
              </a:rPr>
              <a:t>Center based classrooms serving children birth up to 30 months</a:t>
            </a:r>
            <a:endParaRPr lang="en-US" b="1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latin typeface="+mj-lt"/>
              </a:rPr>
              <a:t>Infants are children birth up to 12 months</a:t>
            </a:r>
          </a:p>
          <a:p>
            <a:pPr marL="274320" indent="-2743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b="1" dirty="0" smtClean="0">
                <a:latin typeface="+mj-lt"/>
              </a:rPr>
              <a:t>Toddlers are children 12 months up to 30 months</a:t>
            </a:r>
            <a:endParaRPr lang="en-US" b="1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b="1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>
              <a:solidFill>
                <a:srgbClr val="040408"/>
              </a:solidFill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4592489D-EDD8-4BBE-9E3B-53CE031221A1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6" name="Picture 10" descr="http://t1.gstatic.com/images?q=tbn:hWTB4URHZbNkcM:http://www.euclidlibrary.org/Libraries/Common_Site_Images/preschool_child.sflb.ashx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4714884"/>
            <a:ext cx="25717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Frequently Asked Questions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28596" y="1981200"/>
            <a:ext cx="4067204" cy="4343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Two categories: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en-US" b="1" dirty="0" smtClean="0"/>
              <a:t>Safety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arenR"/>
              <a:defRPr/>
            </a:pPr>
            <a:r>
              <a:rPr lang="en-US" b="1" dirty="0" smtClean="0"/>
              <a:t>Language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b="1" dirty="0" smtClean="0"/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b="1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352956" cy="43434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These are questions asked via our website-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sfqualityconnections.org</a:t>
            </a:r>
            <a:endParaRPr lang="en-US" dirty="0"/>
          </a:p>
        </p:txBody>
      </p:sp>
      <p:sp>
        <p:nvSpPr>
          <p:cNvPr id="11268" name="Slide Number Placeholder 10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7FFB2D9-B591-4299-BF1B-4CC30CC45CA8}" type="slidenum">
              <a:rPr lang="en-US" smtClean="0"/>
              <a:pPr/>
              <a:t>3</a:t>
            </a:fld>
            <a:endParaRPr lang="en-US" dirty="0" smtClean="0"/>
          </a:p>
        </p:txBody>
      </p:sp>
      <p:pic>
        <p:nvPicPr>
          <p:cNvPr id="11269" name="Picture 8" descr="http://t3.gstatic.com/images?q=tbn:KSY3gat0SjT-5M:http://www.robinsonschool.org/resource/resmgr/images/preschool_girl_workin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214818"/>
            <a:ext cx="1500188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>
          <a:xfrm>
            <a:off x="357158" y="785794"/>
            <a:ext cx="8110538" cy="792163"/>
          </a:xfrm>
        </p:spPr>
        <p:txBody>
          <a:bodyPr>
            <a:norm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Safety Questions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14488"/>
            <a:ext cx="8424863" cy="4786346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latin typeface="Frutiger LT 55 Roman"/>
              </a:rPr>
              <a:t>Choking hazards for children under the age of 3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2800" dirty="0" smtClean="0">
                <a:latin typeface="Frutiger LT 55 Roman"/>
              </a:rPr>
              <a:t>Cotton balls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2800" dirty="0" smtClean="0">
                <a:latin typeface="Frutiger LT 55 Roman"/>
              </a:rPr>
              <a:t>Marker caps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2800" dirty="0" smtClean="0">
                <a:latin typeface="Frutiger LT 55 Roman"/>
              </a:rPr>
              <a:t>Glue Sticks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2800" dirty="0" smtClean="0">
                <a:latin typeface="Frutiger LT 55 Roman"/>
              </a:rPr>
              <a:t>Uncooked beans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2800" dirty="0" smtClean="0">
                <a:latin typeface="Frutiger LT 55 Roman"/>
              </a:rPr>
              <a:t>Uncooked carrots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dirty="0" smtClean="0">
                <a:latin typeface="Frutiger LT 55 Roman"/>
              </a:rPr>
              <a:t>Grapes</a:t>
            </a:r>
          </a:p>
          <a:p>
            <a:pPr marL="514350" indent="-51435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US" sz="2800" dirty="0" smtClean="0">
                <a:latin typeface="Frutiger LT 55 Roman"/>
              </a:rPr>
              <a:t>Hot dogs</a:t>
            </a: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sz="2800" dirty="0" smtClean="0">
              <a:latin typeface="Frutiger LT 55 Roman"/>
            </a:endParaRP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rgbClr val="040408"/>
              </a:solidFill>
              <a:latin typeface="Frutiger LT 55 Roman"/>
            </a:endParaRP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latin typeface="+mj-lt"/>
            </a:endParaRP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rgbClr val="040408"/>
              </a:solidFill>
              <a:latin typeface="+mj-lt"/>
            </a:endParaRPr>
          </a:p>
          <a:p>
            <a:pPr marL="274320" indent="-27432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b="1" dirty="0" smtClean="0">
              <a:latin typeface="+mj-lt"/>
            </a:endParaRPr>
          </a:p>
        </p:txBody>
      </p:sp>
      <p:sp>
        <p:nvSpPr>
          <p:cNvPr id="12292" name="Slide Number Placeholder 10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8AEA269-FAB5-4274-8C61-7D652A6F9D03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12293" name="Picture 4" descr="http://t3.gstatic.com/images?q=tbn:YNIv8o2GXTSekM:http://www.dbbc.org/assets/1155/Paintin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3500438"/>
            <a:ext cx="2506667" cy="202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115300" cy="715980"/>
          </a:xfrm>
        </p:spPr>
        <p:txBody>
          <a:bodyPr>
            <a:normAutofit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Safety- High Risk Activities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Require close supervision. </a:t>
            </a:r>
            <a:r>
              <a:rPr lang="en-US" dirty="0" smtClean="0"/>
              <a:t>A few examples are: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Meal times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Diapering/Toileting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Nap times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Water Play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/>
              <a:t>Use of some art materials</a:t>
            </a:r>
            <a:endParaRPr lang="en-US" dirty="0" smtClean="0"/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42DE03A-D41D-4FCC-A2A7-67E986F48B74}" type="slidenum">
              <a:rPr lang="en-US" smtClean="0"/>
              <a:pPr/>
              <a:t>5</a:t>
            </a:fld>
            <a:endParaRPr lang="en-US" smtClean="0"/>
          </a:p>
        </p:txBody>
      </p:sp>
      <p:pic>
        <p:nvPicPr>
          <p:cNvPr id="13318" name="Picture 8" descr="http://t2.gstatic.com/images?q=tbn:7yiy6u7NoEISTM:http://www.operationmilitarykids.org/images/User/DairyFest%2520034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000504"/>
            <a:ext cx="2714644" cy="194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500034" y="571480"/>
            <a:ext cx="8229600" cy="1000124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Safety- Disinfecting and Sanitizing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Sanitizing</a:t>
            </a:r>
            <a:endParaRPr lang="en-US" dirty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28596" y="2500306"/>
            <a:ext cx="4040188" cy="3951288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40408"/>
                </a:solidFill>
              </a:rPr>
              <a:t>Surface areas that come into contact with food, such as tables or counter tops</a:t>
            </a:r>
          </a:p>
          <a:p>
            <a:pPr marL="274320" indent="-27432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>
              <a:solidFill>
                <a:srgbClr val="040408"/>
              </a:solidFill>
            </a:endParaRPr>
          </a:p>
          <a:p>
            <a:pPr marL="274320" indent="-27432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C1107"/>
                </a:solidFill>
              </a:rPr>
              <a:t>Toys that are mouthed</a:t>
            </a:r>
          </a:p>
          <a:p>
            <a:pPr marL="274320" indent="-27432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 smtClean="0">
              <a:solidFill>
                <a:srgbClr val="0C1107"/>
              </a:solidFill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marL="274320" indent="-27432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3438" y="1571612"/>
            <a:ext cx="4041775" cy="639762"/>
          </a:xfrm>
        </p:spPr>
        <p:txBody>
          <a:bodyPr/>
          <a:lstStyle/>
          <a:p>
            <a:pPr algn="ctr"/>
            <a:r>
              <a:rPr lang="en-US" dirty="0" smtClean="0"/>
              <a:t>Disinfecting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3438" y="2500306"/>
            <a:ext cx="4041775" cy="3951288"/>
          </a:xfrm>
        </p:spPr>
        <p:txBody>
          <a:bodyPr/>
          <a:lstStyle/>
          <a:p>
            <a:r>
              <a:rPr lang="en-US" dirty="0" smtClean="0"/>
              <a:t>Diapering and toileting surfaces such as diapering tables</a:t>
            </a:r>
          </a:p>
          <a:p>
            <a:r>
              <a:rPr lang="en-US" dirty="0" smtClean="0"/>
              <a:t>Surfaces that come into contact with bodily fluids</a:t>
            </a: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27E0B82-C631-4AF5-94BF-333E1789D5A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500034" y="571480"/>
            <a:ext cx="8229600" cy="1000124"/>
          </a:xfrm>
        </p:spPr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Other Safety Topics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Meal related</a:t>
            </a:r>
            <a:endParaRPr lang="en-US" dirty="0"/>
          </a:p>
        </p:txBody>
      </p:sp>
      <p:sp>
        <p:nvSpPr>
          <p:cNvPr id="33794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28596" y="2500306"/>
            <a:ext cx="4040188" cy="3951288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40408"/>
                </a:solidFill>
              </a:rPr>
              <a:t>Children’s food or bottles should never be warmed in a microwave</a:t>
            </a:r>
          </a:p>
          <a:p>
            <a:pPr marL="274320" indent="-27432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 smtClean="0">
              <a:solidFill>
                <a:srgbClr val="040408"/>
              </a:solidFill>
            </a:endParaRPr>
          </a:p>
          <a:p>
            <a:pPr marL="274320" indent="-27432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040408"/>
                </a:solidFill>
              </a:rPr>
              <a:t>Food that is considered a possible choking hazard such as baby carrots, grapes, hot dogs should be served soft and cut up into small pieces that can be easily ingested</a:t>
            </a:r>
            <a:endParaRPr lang="en-US" dirty="0" smtClean="0">
              <a:solidFill>
                <a:srgbClr val="0C1107"/>
              </a:solidFill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dirty="0" smtClean="0">
              <a:solidFill>
                <a:srgbClr val="0C1107"/>
              </a:solidFill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marL="274320" indent="-27432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3438" y="1571612"/>
            <a:ext cx="4041775" cy="639762"/>
          </a:xfrm>
        </p:spPr>
        <p:txBody>
          <a:bodyPr/>
          <a:lstStyle/>
          <a:p>
            <a:pPr algn="ctr"/>
            <a:r>
              <a:rPr lang="en-US" dirty="0" smtClean="0"/>
              <a:t>Using Food as Art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3438" y="2500306"/>
            <a:ext cx="4041775" cy="3951288"/>
          </a:xfrm>
        </p:spPr>
        <p:txBody>
          <a:bodyPr/>
          <a:lstStyle/>
          <a:p>
            <a:r>
              <a:rPr lang="en-US" dirty="0" smtClean="0"/>
              <a:t>Uncooked macaroni and beans are choking hazards</a:t>
            </a:r>
          </a:p>
          <a:p>
            <a:r>
              <a:rPr lang="en-US" dirty="0" smtClean="0"/>
              <a:t>Not a safety hazard, but consider that many families struggle to provide food for their families and we need to be respectful</a:t>
            </a: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27E0B82-C631-4AF5-94BF-333E1789D5AB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Language with Infants and Toddlers</a:t>
            </a:r>
            <a:endParaRPr lang="en-US" sz="3600" dirty="0" smtClean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 smtClean="0"/>
              <a:t>Must be meaningful to children</a:t>
            </a:r>
          </a:p>
          <a:p>
            <a:pPr marL="674370" lvl="1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i.e. about what they are experiencing, exploring</a:t>
            </a:r>
          </a:p>
          <a:p>
            <a:pPr marL="674370" lvl="1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2400" dirty="0" smtClean="0"/>
          </a:p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 smtClean="0"/>
              <a:t>Provide children with a connection between words and actions</a:t>
            </a:r>
          </a:p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 smtClean="0"/>
              <a:t>Personalized</a:t>
            </a:r>
          </a:p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 smtClean="0"/>
              <a:t>Positive</a:t>
            </a:r>
          </a:p>
          <a:p>
            <a:pPr marL="274320" indent="-27432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000" dirty="0" smtClean="0"/>
          </a:p>
          <a:p>
            <a:pPr marL="274320" indent="-27432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3000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86D4130-5C9C-4A4C-910B-31DCFD7B14D1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1142984"/>
            <a:ext cx="7772400" cy="4343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 for participating. 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Next Webinar is scheduled for April 16</a:t>
            </a:r>
            <a:r>
              <a:rPr lang="en-US" baseline="30000" dirty="0" smtClean="0"/>
              <a:t>th</a:t>
            </a:r>
            <a:r>
              <a:rPr lang="en-US" dirty="0" smtClean="0"/>
              <a:t> at 3:00 p.m.</a:t>
            </a:r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Please submit questions or topics to www.sfqualityconnections.org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FB13E4-8CD9-4874-BF81-1EC74E03591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7467600" cy="654050"/>
          </a:xfrm>
        </p:spPr>
        <p:txBody>
          <a:bodyPr>
            <a:normAutofit fontScale="90000"/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rgbClr val="7B9899"/>
                </a:solidFill>
                <a:latin typeface="Frutiger Linotype"/>
              </a:rPr>
              <a:t>References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447800"/>
            <a:ext cx="8501063" cy="49101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1400" dirty="0" smtClean="0"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endParaRPr lang="en-US" sz="1600" i="1" dirty="0" smtClean="0"/>
          </a:p>
          <a:p>
            <a:pPr>
              <a:lnSpc>
                <a:spcPct val="80000"/>
              </a:lnSpc>
            </a:pPr>
            <a:r>
              <a:rPr lang="en-US" sz="1600" dirty="0" smtClean="0">
                <a:latin typeface="Frutiger Linotype"/>
              </a:rPr>
              <a:t>Harms, T., </a:t>
            </a:r>
            <a:r>
              <a:rPr lang="en-US" sz="1600" dirty="0" err="1" smtClean="0">
                <a:latin typeface="Frutiger Linotype"/>
              </a:rPr>
              <a:t>Cryer</a:t>
            </a:r>
            <a:r>
              <a:rPr lang="en-US" sz="1600" dirty="0" smtClean="0">
                <a:latin typeface="Frutiger Linotype"/>
              </a:rPr>
              <a:t>, D., &amp; Clifford, R. M. (2006). </a:t>
            </a:r>
            <a:r>
              <a:rPr lang="en-US" sz="1600" b="1" i="1" dirty="0" smtClean="0">
                <a:latin typeface="Frutiger Linotype"/>
              </a:rPr>
              <a:t>Infant ToddlerEnvironmental Rating Scale</a:t>
            </a:r>
            <a:r>
              <a:rPr lang="en-US" sz="1600" b="1" dirty="0" smtClean="0">
                <a:latin typeface="Frutiger Linotype"/>
              </a:rPr>
              <a:t> – Revised Edition.  </a:t>
            </a:r>
            <a:r>
              <a:rPr lang="en-US" sz="1600" dirty="0" smtClean="0">
                <a:latin typeface="Frutiger Linotype"/>
              </a:rPr>
              <a:t>New York and London: Teachers College Press.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600" dirty="0" smtClean="0">
              <a:latin typeface="Frutiger Linotype"/>
            </a:endParaRPr>
          </a:p>
          <a:p>
            <a:pPr lvl="0">
              <a:lnSpc>
                <a:spcPct val="80000"/>
              </a:lnSpc>
            </a:pPr>
            <a:r>
              <a:rPr lang="en-US" sz="1600" b="1" i="1" dirty="0" smtClean="0"/>
              <a:t>Additional Notes For Clarification for the ITERS-R</a:t>
            </a:r>
            <a:r>
              <a:rPr lang="en-US" sz="1600" dirty="0" smtClean="0"/>
              <a:t>: </a:t>
            </a:r>
            <a:r>
              <a:rPr lang="en-US" sz="1600" u="sng" dirty="0" smtClean="0">
                <a:solidFill>
                  <a:srgbClr val="333399"/>
                </a:solidFill>
              </a:rPr>
              <a:t>http://</a:t>
            </a:r>
            <a:r>
              <a:rPr lang="en-US" sz="1600" u="sng" dirty="0" err="1" smtClean="0">
                <a:solidFill>
                  <a:srgbClr val="333399"/>
                </a:solidFill>
              </a:rPr>
              <a:t>www.ersi.info</a:t>
            </a:r>
            <a:r>
              <a:rPr lang="en-US" sz="1600" u="sng" dirty="0" smtClean="0">
                <a:solidFill>
                  <a:srgbClr val="333399"/>
                </a:solidFill>
              </a:rPr>
              <a:t>/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1600" dirty="0" smtClean="0"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err="1" smtClean="0">
                <a:latin typeface="Frutiger Linotype"/>
              </a:rPr>
              <a:t>Cryer</a:t>
            </a:r>
            <a:r>
              <a:rPr lang="en-US" sz="1600" dirty="0" smtClean="0">
                <a:latin typeface="Frutiger Linotype"/>
              </a:rPr>
              <a:t>, D., Harms, T., &amp; Riley, C. (2004). </a:t>
            </a:r>
            <a:r>
              <a:rPr lang="en-US" sz="1600" b="1" i="1" dirty="0" smtClean="0">
                <a:latin typeface="Frutiger Linotype"/>
              </a:rPr>
              <a:t>All about the ITERS-R</a:t>
            </a:r>
            <a:r>
              <a:rPr lang="en-US" sz="1600" b="1" dirty="0" smtClean="0">
                <a:latin typeface="Frutiger Linotype"/>
              </a:rPr>
              <a:t>. </a:t>
            </a:r>
            <a:r>
              <a:rPr lang="en-US" sz="1600" dirty="0" smtClean="0">
                <a:latin typeface="Frutiger Linotype"/>
              </a:rPr>
              <a:t>Kaplan Early Learning Company.</a:t>
            </a:r>
          </a:p>
          <a:p>
            <a:pPr eaLnBrk="1" hangingPunct="1">
              <a:lnSpc>
                <a:spcPct val="80000"/>
              </a:lnSpc>
            </a:pPr>
            <a:endParaRPr lang="en-US" sz="1600" dirty="0" smtClean="0"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>
                <a:latin typeface="Frutiger Linotype"/>
              </a:rPr>
              <a:t>American Academy of Pediatrics, American Public Health Association, &amp; National Resources Center  for Health and Safety in Childcare. (2012). </a:t>
            </a:r>
            <a:r>
              <a:rPr lang="en-US" sz="1600" b="1" i="1" dirty="0" smtClean="0">
                <a:latin typeface="Frutiger Linotype"/>
              </a:rPr>
              <a:t>Caring For Our Children</a:t>
            </a:r>
            <a:r>
              <a:rPr lang="en-US" sz="1600" dirty="0" smtClean="0">
                <a:latin typeface="Frutiger Linotype"/>
              </a:rPr>
              <a:t>. Elk Grove Village, Il.: American Academy of Pediatrics.</a:t>
            </a:r>
            <a:r>
              <a:rPr lang="en-US" sz="1600" dirty="0" smtClean="0"/>
              <a:t> A full web version of </a:t>
            </a:r>
            <a:r>
              <a:rPr lang="en-US" sz="1600" i="1" dirty="0" smtClean="0"/>
              <a:t>Caring for Our Children</a:t>
            </a:r>
            <a:r>
              <a:rPr lang="en-US" sz="1600" dirty="0" smtClean="0"/>
              <a:t> can be found at </a:t>
            </a:r>
            <a:r>
              <a:rPr lang="en-US" sz="1600" u="sng" dirty="0" smtClean="0">
                <a:solidFill>
                  <a:srgbClr val="333399"/>
                </a:solidFill>
                <a:hlinkClick r:id="rId3"/>
              </a:rPr>
              <a:t>http://nrc.uchsc.edu/CFOC/</a:t>
            </a:r>
            <a:endParaRPr lang="en-US" sz="1600" dirty="0" smtClean="0">
              <a:solidFill>
                <a:srgbClr val="333399"/>
              </a:solidFill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endParaRPr lang="en-US" sz="1600" dirty="0" smtClean="0"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>
                <a:latin typeface="Frutiger Linotype"/>
              </a:rPr>
              <a:t>Child and Adult Care Food Program, USDA Food and Nutrition Service, </a:t>
            </a:r>
            <a:r>
              <a:rPr lang="en-US" sz="1600" b="1" i="1" dirty="0" smtClean="0">
                <a:latin typeface="Frutiger Linotype"/>
              </a:rPr>
              <a:t>USDA Meal Patterns</a:t>
            </a:r>
            <a:r>
              <a:rPr lang="en-US" sz="1600" b="1" dirty="0" smtClean="0">
                <a:latin typeface="Frutiger Linotype"/>
              </a:rPr>
              <a:t>, </a:t>
            </a:r>
            <a:r>
              <a:rPr lang="en-US" sz="1600" u="sng" dirty="0" smtClean="0">
                <a:solidFill>
                  <a:srgbClr val="3399FF"/>
                </a:solidFill>
                <a:latin typeface="Frutiger Linotype"/>
              </a:rPr>
              <a:t>http:www.nal.usda.gov/</a:t>
            </a:r>
            <a:r>
              <a:rPr lang="en-US" sz="1600" u="sng" dirty="0" err="1" smtClean="0">
                <a:solidFill>
                  <a:srgbClr val="3399FF"/>
                </a:solidFill>
                <a:latin typeface="Frutiger Linotype"/>
              </a:rPr>
              <a:t>childcare.Cacfp</a:t>
            </a:r>
            <a:r>
              <a:rPr lang="en-US" sz="1600" u="sng" dirty="0" smtClean="0">
                <a:solidFill>
                  <a:srgbClr val="3399FF"/>
                </a:solidFill>
                <a:latin typeface="Frutiger Linotype"/>
              </a:rPr>
              <a:t>/</a:t>
            </a:r>
            <a:r>
              <a:rPr lang="en-US" sz="1600" u="sng" dirty="0" err="1" smtClean="0">
                <a:solidFill>
                  <a:srgbClr val="3399FF"/>
                </a:solidFill>
                <a:latin typeface="Frutiger Linotype"/>
              </a:rPr>
              <a:t>index.html</a:t>
            </a:r>
            <a:endParaRPr lang="en-US" sz="1600" u="sng" dirty="0" smtClean="0">
              <a:solidFill>
                <a:srgbClr val="3399FF"/>
              </a:solidFill>
              <a:latin typeface="Frutiger Linotype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600" dirty="0" smtClean="0"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>
                <a:latin typeface="Frutiger Linotype"/>
              </a:rPr>
              <a:t>U.S. Consumer Product Safety Commission.  (</a:t>
            </a:r>
            <a:r>
              <a:rPr lang="en-US" sz="1600" dirty="0" err="1" smtClean="0">
                <a:latin typeface="Frutiger Linotype"/>
              </a:rPr>
              <a:t>n.d</a:t>
            </a:r>
            <a:r>
              <a:rPr lang="en-US" sz="1600" dirty="0" smtClean="0">
                <a:latin typeface="Frutiger Linotype"/>
              </a:rPr>
              <a:t>.).  </a:t>
            </a:r>
            <a:r>
              <a:rPr lang="en-US" sz="1600" b="1" i="1" dirty="0" smtClean="0">
                <a:latin typeface="Frutiger Linotype"/>
              </a:rPr>
              <a:t>Handbook for Public Playground Safety,  </a:t>
            </a:r>
            <a:r>
              <a:rPr lang="en-US" sz="1600" dirty="0" smtClean="0">
                <a:solidFill>
                  <a:srgbClr val="333399"/>
                </a:solidFill>
                <a:latin typeface="Frutiger Linotype"/>
                <a:hlinkClick r:id="rId4"/>
              </a:rPr>
              <a:t>http://www.cpsc.gov/cpscpub/pubs/325.pdf</a:t>
            </a:r>
          </a:p>
          <a:p>
            <a:pPr eaLnBrk="1" hangingPunct="1">
              <a:lnSpc>
                <a:spcPct val="80000"/>
              </a:lnSpc>
            </a:pPr>
            <a:endParaRPr lang="en-US" sz="1600" dirty="0" smtClean="0">
              <a:latin typeface="Frutiger Linotype"/>
            </a:endParaRPr>
          </a:p>
          <a:p>
            <a:pPr eaLnBrk="1" hangingPunct="1">
              <a:lnSpc>
                <a:spcPct val="80000"/>
              </a:lnSpc>
            </a:pPr>
            <a:endParaRPr lang="en-US" sz="1600" dirty="0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D9956BB2-5C28-439E-ACEE-173AE7723001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1"/>
  <p:tag name="LMS_PUBLISH" val="No"/>
  <p:tag name="ARTICULATE_TEMPLATE" val="Corporate Communications"/>
  <p:tag name="PRESENTER_PREVIEW_MODE" val="0"/>
</p:tagLst>
</file>

<file path=ppt/theme/theme1.xml><?xml version="1.0" encoding="utf-8"?>
<a:theme xmlns:a="http://schemas.openxmlformats.org/drawingml/2006/main" name="20100625 E3 PARS training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4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20100625 E3 PARS training.ppt</Template>
  <TotalTime>34349</TotalTime>
  <Words>325</Words>
  <Application>Microsoft Macintosh PowerPoint</Application>
  <PresentationFormat>On-screen Show (4:3)</PresentationFormat>
  <Paragraphs>96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20100625 E3 PARS training</vt:lpstr>
      <vt:lpstr>ITERS-R Most Frequently Asked Questions</vt:lpstr>
      <vt:lpstr>ITERS-R basics</vt:lpstr>
      <vt:lpstr>Frequently Asked Questions</vt:lpstr>
      <vt:lpstr>Safety Questions</vt:lpstr>
      <vt:lpstr>Safety- High Risk Activities</vt:lpstr>
      <vt:lpstr>Safety- Disinfecting and Sanitizing</vt:lpstr>
      <vt:lpstr>Other Safety Topics</vt:lpstr>
      <vt:lpstr>Language with Infants and Toddlers</vt:lpstr>
      <vt:lpstr>Slide 9</vt:lpstr>
      <vt:lpstr>References</vt:lpstr>
    </vt:vector>
  </TitlesOfParts>
  <Company>Clearly Presented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 Green1 Template</dc:title>
  <dc:creator>Presentation Helper</dc:creator>
  <cp:lastModifiedBy>glopez</cp:lastModifiedBy>
  <cp:revision>503</cp:revision>
  <cp:lastPrinted>2013-04-11T02:02:53Z</cp:lastPrinted>
  <dcterms:created xsi:type="dcterms:W3CDTF">2013-04-11T15:26:46Z</dcterms:created>
  <dcterms:modified xsi:type="dcterms:W3CDTF">2014-03-20T20:09:43Z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GUID">
    <vt:lpwstr>EC8C8DAB-A7CC-4DEA-82E3-80CB7C611812</vt:lpwstr>
  </property>
  <property fmtid="{D5CDD505-2E9C-101B-9397-08002B2CF9AE}" pid="4" name="ArticulatePath">
    <vt:lpwstr>SFQC ITERS-R FAQ_03202014</vt:lpwstr>
  </property>
  <property fmtid="{D5CDD505-2E9C-101B-9397-08002B2CF9AE}" pid="5" name="ArticulateProjectFull">
    <vt:lpwstr>C:\Users\glopez\Desktop\Webinar Power Points\SFQC ITERS-R FAQ_03202014.ppta</vt:lpwstr>
  </property>
  <property fmtid="{D5CDD505-2E9C-101B-9397-08002B2CF9AE}" pid="6" name="_MarkAsFinal">
    <vt:bool>true</vt:bool>
  </property>
</Properties>
</file>